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76" r:id="rId5"/>
    <p:sldId id="260" r:id="rId6"/>
    <p:sldId id="261" r:id="rId7"/>
    <p:sldId id="285" r:id="rId8"/>
    <p:sldId id="267" r:id="rId9"/>
    <p:sldId id="268" r:id="rId10"/>
    <p:sldId id="270" r:id="rId11"/>
    <p:sldId id="277" r:id="rId12"/>
    <p:sldId id="272" r:id="rId13"/>
    <p:sldId id="284" r:id="rId14"/>
    <p:sldId id="271"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44"/>
    <p:restoredTop sz="94643"/>
  </p:normalViewPr>
  <p:slideViewPr>
    <p:cSldViewPr snapToGrid="0" snapToObjects="1">
      <p:cViewPr>
        <p:scale>
          <a:sx n="100" d="100"/>
          <a:sy n="100" d="100"/>
        </p:scale>
        <p:origin x="400"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6E448A-FEE9-DA4B-A694-1E307C638214}" type="datetimeFigureOut">
              <a:rPr lang="en-US" smtClean="0"/>
              <a:t>4/19/21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4D3D34CE-6742-7E4E-8EE4-749C1C7BEED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E448A-FEE9-DA4B-A694-1E307C638214}" type="datetimeFigureOut">
              <a:rPr lang="en-US" smtClean="0"/>
              <a:t>4/19/21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D34CE-6742-7E4E-8EE4-749C1C7BEED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E448A-FEE9-DA4B-A694-1E307C638214}" type="datetimeFigureOut">
              <a:rPr lang="en-US" smtClean="0"/>
              <a:t>4/19/21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D34CE-6742-7E4E-8EE4-749C1C7BEED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E448A-FEE9-DA4B-A694-1E307C638214}" type="datetimeFigureOut">
              <a:rPr lang="en-US" smtClean="0"/>
              <a:t>4/19/21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D34CE-6742-7E4E-8EE4-749C1C7BEED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6E448A-FEE9-DA4B-A694-1E307C638214}" type="datetimeFigureOut">
              <a:rPr lang="en-US" smtClean="0"/>
              <a:t>4/19/21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D34CE-6742-7E4E-8EE4-749C1C7BEED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6E448A-FEE9-DA4B-A694-1E307C638214}" type="datetimeFigureOut">
              <a:rPr lang="en-US" smtClean="0"/>
              <a:t>4/19/21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D34CE-6742-7E4E-8EE4-749C1C7BEED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6E448A-FEE9-DA4B-A694-1E307C638214}" type="datetimeFigureOut">
              <a:rPr lang="en-US" smtClean="0"/>
              <a:t>4/19/21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3D34CE-6742-7E4E-8EE4-749C1C7BEED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6E448A-FEE9-DA4B-A694-1E307C638214}" type="datetimeFigureOut">
              <a:rPr lang="en-US" smtClean="0"/>
              <a:t>4/19/21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3D34CE-6742-7E4E-8EE4-749C1C7BEED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E448A-FEE9-DA4B-A694-1E307C638214}" type="datetimeFigureOut">
              <a:rPr lang="en-US" smtClean="0"/>
              <a:t>4/19/21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3D34CE-6742-7E4E-8EE4-749C1C7BEE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E448A-FEE9-DA4B-A694-1E307C638214}" type="datetimeFigureOut">
              <a:rPr lang="en-US" smtClean="0"/>
              <a:t>4/19/21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D34CE-6742-7E4E-8EE4-749C1C7BEED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46E448A-FEE9-DA4B-A694-1E307C638214}" type="datetimeFigureOut">
              <a:rPr lang="en-US" smtClean="0"/>
              <a:t>4/19/21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4D3D34CE-6742-7E4E-8EE4-749C1C7BEED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46E448A-FEE9-DA4B-A694-1E307C638214}" type="datetimeFigureOut">
              <a:rPr lang="en-US" smtClean="0"/>
              <a:t>4/19/21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D3D34CE-6742-7E4E-8EE4-749C1C7BEED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8429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ccessdata.fda.gov/scripts/cdrh/cfdocs/cfcfr/CFRSearch.cfm?fr=56.111" TargetMode="External"/><Relationship Id="rId2" Type="http://schemas.openxmlformats.org/officeDocument/2006/relationships/hyperlink" Target="http://www.hhs.gov/ohrp/humansubjects/guidance/45cfr46.html#46.11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orca@ucsc.edu" TargetMode="External"/><Relationship Id="rId2" Type="http://schemas.openxmlformats.org/officeDocument/2006/relationships/hyperlink" Target="https://officeofresearch.ucsc.edu/compliance/services/irb.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officeofresearch.ucsc.edu/compliance/services/irb05_apply_submi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officeofresearch.ucsc.edu/compliance/services/irb06.03_apply_training.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fficeofresearch.ucsc.edu/osp/award-mgmt/etp.html" TargetMode="External"/><Relationship Id="rId2" Type="http://schemas.openxmlformats.org/officeDocument/2006/relationships/hyperlink" Target="https://officeofresearch.ucsc.edu/osp/files-osp/etp-chart-20160811.xlsx" TargetMode="External"/><Relationship Id="rId1" Type="http://schemas.openxmlformats.org/officeDocument/2006/relationships/slideLayout" Target="../slideLayouts/slideLayout2.xml"/><Relationship Id="rId4" Type="http://schemas.openxmlformats.org/officeDocument/2006/relationships/hyperlink" Target="https://www.cognitoforms.com/OSP10/UCSCPIExceptionToPolicy"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hhs.gov/ohrp/regulations-and-policy/belmont-report/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forms/d/e/1FAIpQLSc2cIxDPqWYifp7unyAHxahzSzb9W-oyE8EDmjXBL7dOL6PvQ/viewform" TargetMode="External"/><Relationship Id="rId2" Type="http://schemas.openxmlformats.org/officeDocument/2006/relationships/hyperlink" Target="https://ucsc.cayuse424.com/rs/ir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Submitting human subjects research</a:t>
            </a:r>
          </a:p>
        </p:txBody>
      </p:sp>
      <p:sp>
        <p:nvSpPr>
          <p:cNvPr id="3" name="Subtitle 2"/>
          <p:cNvSpPr>
            <a:spLocks noGrp="1"/>
          </p:cNvSpPr>
          <p:nvPr>
            <p:ph type="subTitle" idx="1"/>
          </p:nvPr>
        </p:nvSpPr>
        <p:spPr/>
        <p:txBody>
          <a:bodyPr/>
          <a:lstStyle/>
          <a:p>
            <a:r>
              <a:rPr lang="en-US" dirty="0"/>
              <a:t>At UC Santa Cruz</a:t>
            </a:r>
          </a:p>
        </p:txBody>
      </p:sp>
      <p:pic>
        <p:nvPicPr>
          <p:cNvPr id="4" name="Picture 4" descr="https://tse4.mm.bing.net/th?id=OIP.M91cb969c073c60a1dff01f170a0d419fH0&amp;pid=15.1&amp;P=0&amp;w=270&amp;h=18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9203" y="3805712"/>
            <a:ext cx="2571750" cy="17811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80133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Submit WITH ADEQUATE time to OBTAIN approval/exemption before starting</a:t>
            </a:r>
          </a:p>
        </p:txBody>
      </p:sp>
      <p:sp>
        <p:nvSpPr>
          <p:cNvPr id="3" name="Content Placeholder 2"/>
          <p:cNvSpPr>
            <a:spLocks noGrp="1"/>
          </p:cNvSpPr>
          <p:nvPr>
            <p:ph idx="1"/>
          </p:nvPr>
        </p:nvSpPr>
        <p:spPr/>
        <p:txBody>
          <a:bodyPr>
            <a:normAutofit fontScale="92500" lnSpcReduction="10000"/>
          </a:bodyPr>
          <a:lstStyle/>
          <a:p>
            <a:r>
              <a:rPr lang="en-US" dirty="0"/>
              <a:t>Research activities involving human subjects </a:t>
            </a:r>
            <a:r>
              <a:rPr lang="en-US" b="1" dirty="0"/>
              <a:t>cannot begin </a:t>
            </a:r>
            <a:r>
              <a:rPr lang="en-US" dirty="0"/>
              <a:t>until IRB approval, or an exempt determination, is received. IRBs do not give retroactive approval. </a:t>
            </a:r>
          </a:p>
          <a:p>
            <a:r>
              <a:rPr lang="en-US" dirty="0"/>
              <a:t>Once a submission is received, the PI/Co-PI/Contact will receive an acknowledgment email from Cayuse.</a:t>
            </a:r>
          </a:p>
          <a:p>
            <a:pPr fontAlgn="base"/>
            <a:r>
              <a:rPr lang="en-US" dirty="0"/>
              <a:t>Cayuse uses “@</a:t>
            </a:r>
            <a:r>
              <a:rPr lang="en-US" dirty="0" err="1"/>
              <a:t>ucsc.edu</a:t>
            </a:r>
            <a:r>
              <a:rPr lang="en-US" dirty="0"/>
              <a:t>” addresses, so email should be checked on a regular basis to ensure receipt of important information and/or questions regarding the submission. Responding promptly to these emails ensures that the submission can be reviewed as quickly as possible.</a:t>
            </a:r>
          </a:p>
          <a:p>
            <a:pPr fontAlgn="base"/>
            <a:r>
              <a:rPr lang="en-US" dirty="0"/>
              <a:t>Once a determination has been made regarding a submission the PI/Co-PI/Contact will receive an email from Cayuse </a:t>
            </a:r>
          </a:p>
          <a:p>
            <a:endParaRPr lang="en-US" dirty="0"/>
          </a:p>
        </p:txBody>
      </p:sp>
    </p:spTree>
    <p:extLst>
      <p:ext uri="{BB962C8B-B14F-4D97-AF65-F5344CB8AC3E}">
        <p14:creationId xmlns:p14="http://schemas.microsoft.com/office/powerpoint/2010/main" val="676721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Submit WITH ADEQUATE time - Continued</a:t>
            </a:r>
          </a:p>
        </p:txBody>
      </p:sp>
      <p:sp>
        <p:nvSpPr>
          <p:cNvPr id="3" name="Content Placeholder 2"/>
          <p:cNvSpPr>
            <a:spLocks noGrp="1"/>
          </p:cNvSpPr>
          <p:nvPr>
            <p:ph idx="1"/>
          </p:nvPr>
        </p:nvSpPr>
        <p:spPr/>
        <p:txBody>
          <a:bodyPr>
            <a:normAutofit/>
          </a:bodyPr>
          <a:lstStyle/>
          <a:p>
            <a:pPr marL="0" indent="0">
              <a:buNone/>
            </a:pPr>
            <a:r>
              <a:rPr lang="en-US" sz="2400" dirty="0"/>
              <a:t>Time from submission to receiving initial feedback can vary, often from 8-14 weeks.</a:t>
            </a:r>
          </a:p>
          <a:p>
            <a:pPr marL="0" indent="0">
              <a:buNone/>
            </a:pPr>
            <a:r>
              <a:rPr lang="en-US" sz="2400" dirty="0"/>
              <a:t>Factors that affect approval time include:</a:t>
            </a:r>
          </a:p>
          <a:p>
            <a:pPr lvl="1"/>
            <a:r>
              <a:rPr lang="en-US" sz="2400" dirty="0"/>
              <a:t>Whether all items in the submission are addressed</a:t>
            </a:r>
          </a:p>
          <a:p>
            <a:pPr lvl="1"/>
            <a:r>
              <a:rPr lang="en-US" sz="2400" dirty="0"/>
              <a:t>Complexity and risk of research</a:t>
            </a:r>
          </a:p>
          <a:p>
            <a:pPr lvl="1"/>
            <a:r>
              <a:rPr lang="en-US" sz="2400" dirty="0"/>
              <a:t>Time of submission (mid-quarter is high volume, as is Spring quarter).</a:t>
            </a:r>
          </a:p>
        </p:txBody>
      </p:sp>
    </p:spTree>
    <p:extLst>
      <p:ext uri="{BB962C8B-B14F-4D97-AF65-F5344CB8AC3E}">
        <p14:creationId xmlns:p14="http://schemas.microsoft.com/office/powerpoint/2010/main" val="123223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Know what the </a:t>
            </a:r>
            <a:r>
              <a:rPr lang="en-US" dirty="0" err="1"/>
              <a:t>irb</a:t>
            </a:r>
            <a:r>
              <a:rPr lang="en-US" dirty="0"/>
              <a:t> is looking for</a:t>
            </a:r>
          </a:p>
        </p:txBody>
      </p:sp>
      <p:sp>
        <p:nvSpPr>
          <p:cNvPr id="3" name="Content Placeholder 2"/>
          <p:cNvSpPr>
            <a:spLocks noGrp="1"/>
          </p:cNvSpPr>
          <p:nvPr>
            <p:ph idx="1"/>
          </p:nvPr>
        </p:nvSpPr>
        <p:spPr>
          <a:xfrm>
            <a:off x="914401" y="2015732"/>
            <a:ext cx="10140454" cy="3960998"/>
          </a:xfrm>
        </p:spPr>
        <p:txBody>
          <a:bodyPr>
            <a:normAutofit fontScale="77500" lnSpcReduction="20000"/>
          </a:bodyPr>
          <a:lstStyle/>
          <a:p>
            <a:pPr marL="0" indent="0">
              <a:buNone/>
            </a:pPr>
            <a:r>
              <a:rPr lang="en-US" dirty="0"/>
              <a:t>The IRB must ensure that the criteria for IRB approval  found at </a:t>
            </a:r>
            <a:r>
              <a:rPr lang="en-US" dirty="0">
                <a:hlinkClick r:id="rId2"/>
              </a:rPr>
              <a:t>45 CFR 46.111</a:t>
            </a:r>
            <a:r>
              <a:rPr lang="en-US" dirty="0"/>
              <a:t>and </a:t>
            </a:r>
            <a:r>
              <a:rPr lang="en-US" dirty="0">
                <a:hlinkClick r:id="rId3"/>
              </a:rPr>
              <a:t>21 CFR 56.111</a:t>
            </a:r>
            <a:r>
              <a:rPr lang="en-US" dirty="0"/>
              <a:t> are met, including:</a:t>
            </a:r>
          </a:p>
          <a:p>
            <a:r>
              <a:rPr lang="en-US" dirty="0"/>
              <a:t>Risks to subjects are minimized by:</a:t>
            </a:r>
          </a:p>
          <a:p>
            <a:pPr lvl="1"/>
            <a:r>
              <a:rPr lang="en-US" dirty="0"/>
              <a:t>Using procedures that are consistent with sound research design and that do not unnecessarily expose subjects to risk, and</a:t>
            </a:r>
          </a:p>
          <a:p>
            <a:pPr lvl="1"/>
            <a:r>
              <a:rPr lang="en-US" dirty="0"/>
              <a:t>Using procedures already being performed on the subjects for diagnostic or treatment purposes when appropriate.</a:t>
            </a:r>
          </a:p>
          <a:p>
            <a:r>
              <a:rPr lang="en-US" dirty="0"/>
              <a:t>Risks to subjects are reasonable in relation to anticipated benefits, if any, to subjects, and the importance of the knowledge that may reasonably be expected to result. In evaluating risks and benefits. The IRB considers only those risks and benefits that may result from the research and does not consider possible long-range effects of applying knowledge gained in the research.</a:t>
            </a:r>
          </a:p>
          <a:p>
            <a:r>
              <a:rPr lang="en-US" dirty="0"/>
              <a:t>Selection of subjects is equitable, taking into account the purposes of the research and the setting in which the research will be conducted. Particularly in relation to subjects who are/may be vulnerable to coercion or undue influence, such as children, prisoners, individuals with impaired decision-making capacity, or economically or educationally disadvantaged persons.</a:t>
            </a:r>
          </a:p>
        </p:txBody>
      </p:sp>
    </p:spTree>
    <p:extLst>
      <p:ext uri="{BB962C8B-B14F-4D97-AF65-F5344CB8AC3E}">
        <p14:creationId xmlns:p14="http://schemas.microsoft.com/office/powerpoint/2010/main" val="203007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7B59F-55DD-D647-8FA4-AC7884573A96}"/>
              </a:ext>
            </a:extLst>
          </p:cNvPr>
          <p:cNvSpPr>
            <a:spLocks noGrp="1"/>
          </p:cNvSpPr>
          <p:nvPr>
            <p:ph type="title"/>
          </p:nvPr>
        </p:nvSpPr>
        <p:spPr/>
        <p:txBody>
          <a:bodyPr/>
          <a:lstStyle/>
          <a:p>
            <a:r>
              <a:rPr lang="en-US" dirty="0"/>
              <a:t>8. what the </a:t>
            </a:r>
            <a:r>
              <a:rPr lang="en-US" dirty="0" err="1"/>
              <a:t>irb</a:t>
            </a:r>
            <a:r>
              <a:rPr lang="en-US" dirty="0"/>
              <a:t> is looking for - continued</a:t>
            </a:r>
          </a:p>
        </p:txBody>
      </p:sp>
      <p:sp>
        <p:nvSpPr>
          <p:cNvPr id="3" name="Content Placeholder 2">
            <a:extLst>
              <a:ext uri="{FF2B5EF4-FFF2-40B4-BE49-F238E27FC236}">
                <a16:creationId xmlns:a16="http://schemas.microsoft.com/office/drawing/2014/main" id="{F78EDE5C-D524-6D46-830A-1A69073D081E}"/>
              </a:ext>
            </a:extLst>
          </p:cNvPr>
          <p:cNvSpPr>
            <a:spLocks noGrp="1"/>
          </p:cNvSpPr>
          <p:nvPr>
            <p:ph idx="1"/>
          </p:nvPr>
        </p:nvSpPr>
        <p:spPr>
          <a:xfrm>
            <a:off x="662609" y="2015732"/>
            <a:ext cx="10392245" cy="3775468"/>
          </a:xfrm>
        </p:spPr>
        <p:txBody>
          <a:bodyPr>
            <a:normAutofit lnSpcReduction="10000"/>
          </a:bodyPr>
          <a:lstStyle/>
          <a:p>
            <a:r>
              <a:rPr lang="en-US" dirty="0"/>
              <a:t>Informed consent will be sought from each prospective subject or their legally authorized representative.</a:t>
            </a:r>
          </a:p>
          <a:p>
            <a:r>
              <a:rPr lang="en-US" dirty="0"/>
              <a:t>Informed consent will be appropriately documented.</a:t>
            </a:r>
          </a:p>
          <a:p>
            <a:r>
              <a:rPr lang="en-US" dirty="0"/>
              <a:t>The study makes adequate provision for monitoring the data collected to ensure the safety of subjects when appropriate.</a:t>
            </a:r>
          </a:p>
          <a:p>
            <a:r>
              <a:rPr lang="en-US" dirty="0"/>
              <a:t>There are adequate provisions to protect the privacy of subjects and to maintain the confidentiality of data, when appropriate.</a:t>
            </a:r>
          </a:p>
          <a:p>
            <a:r>
              <a:rPr lang="en-US" dirty="0"/>
              <a:t>Additional safeguards have been included to protect the rights and welfare of these subjects, when some or all of the subjects are likely to be vulnerable to coercion or undue influence, </a:t>
            </a:r>
          </a:p>
          <a:p>
            <a:endParaRPr lang="en-US" dirty="0"/>
          </a:p>
        </p:txBody>
      </p:sp>
    </p:spTree>
    <p:extLst>
      <p:ext uri="{BB962C8B-B14F-4D97-AF65-F5344CB8AC3E}">
        <p14:creationId xmlns:p14="http://schemas.microsoft.com/office/powerpoint/2010/main" val="38349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After approval/exemption DETERMINATION</a:t>
            </a:r>
          </a:p>
        </p:txBody>
      </p:sp>
      <p:sp>
        <p:nvSpPr>
          <p:cNvPr id="3" name="Content Placeholder 2"/>
          <p:cNvSpPr>
            <a:spLocks noGrp="1"/>
          </p:cNvSpPr>
          <p:nvPr>
            <p:ph idx="1"/>
          </p:nvPr>
        </p:nvSpPr>
        <p:spPr>
          <a:xfrm>
            <a:off x="675861" y="2015732"/>
            <a:ext cx="10575235" cy="3450613"/>
          </a:xfrm>
        </p:spPr>
        <p:txBody>
          <a:bodyPr>
            <a:normAutofit/>
          </a:bodyPr>
          <a:lstStyle/>
          <a:p>
            <a:r>
              <a:rPr lang="en-US" dirty="0"/>
              <a:t>Once an IRB approval/exempt determination letter is received, HSR activities may begin.</a:t>
            </a:r>
          </a:p>
          <a:p>
            <a:r>
              <a:rPr lang="en-US" dirty="0"/>
              <a:t>HSR activities must be conducted as written in the study submission. If any changes are needed approval for the changes must be obtained with a Modification Submission.</a:t>
            </a:r>
          </a:p>
          <a:p>
            <a:r>
              <a:rPr lang="en-US" dirty="0"/>
              <a:t>Each study will be given either an administrative check-in date or an expiration date. Renewal Submissions should be completed approximately 6 weeks before expiration if planning to continue.</a:t>
            </a:r>
          </a:p>
          <a:p>
            <a:r>
              <a:rPr lang="en-US" dirty="0"/>
              <a:t>If unanticipated problems involving risks to subjects or others occur (loss of identifiable data, video of incident that could cause harm), they should be documented in an Incident Submission. </a:t>
            </a:r>
          </a:p>
        </p:txBody>
      </p:sp>
    </p:spTree>
    <p:extLst>
      <p:ext uri="{BB962C8B-B14F-4D97-AF65-F5344CB8AC3E}">
        <p14:creationId xmlns:p14="http://schemas.microsoft.com/office/powerpoint/2010/main" val="494897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Where to go For more guidance</a:t>
            </a:r>
          </a:p>
        </p:txBody>
      </p:sp>
      <p:sp>
        <p:nvSpPr>
          <p:cNvPr id="3" name="Content Placeholder 2"/>
          <p:cNvSpPr>
            <a:spLocks noGrp="1"/>
          </p:cNvSpPr>
          <p:nvPr>
            <p:ph idx="1"/>
          </p:nvPr>
        </p:nvSpPr>
        <p:spPr/>
        <p:txBody>
          <a:bodyPr/>
          <a:lstStyle/>
          <a:p>
            <a:r>
              <a:rPr lang="en-US" dirty="0"/>
              <a:t>UCSC ORCA IRB website: </a:t>
            </a:r>
            <a:r>
              <a:rPr lang="en-US" dirty="0">
                <a:hlinkClick r:id="rId2"/>
              </a:rPr>
              <a:t>https://officeofresearch.ucsc.edu/compliance/services/irb.html</a:t>
            </a:r>
            <a:endParaRPr lang="en-US" dirty="0"/>
          </a:p>
          <a:p>
            <a:r>
              <a:rPr lang="en-US" dirty="0"/>
              <a:t>UCSC ORCA email: </a:t>
            </a:r>
            <a:r>
              <a:rPr lang="en-US" dirty="0">
                <a:hlinkClick r:id="rId3"/>
              </a:rPr>
              <a:t>orca@ucsc.edu</a:t>
            </a:r>
            <a:endParaRPr lang="en-US" dirty="0"/>
          </a:p>
        </p:txBody>
      </p:sp>
    </p:spTree>
    <p:extLst>
      <p:ext uri="{BB962C8B-B14F-4D97-AF65-F5344CB8AC3E}">
        <p14:creationId xmlns:p14="http://schemas.microsoft.com/office/powerpoint/2010/main" val="173477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Determine whether PLANNED ACTIVITES ARE CONSIDERED human subjects research (HSR)</a:t>
            </a:r>
          </a:p>
        </p:txBody>
      </p:sp>
      <p:sp>
        <p:nvSpPr>
          <p:cNvPr id="3" name="Content Placeholder 2"/>
          <p:cNvSpPr>
            <a:spLocks noGrp="1"/>
          </p:cNvSpPr>
          <p:nvPr>
            <p:ph idx="1"/>
          </p:nvPr>
        </p:nvSpPr>
        <p:spPr>
          <a:xfrm>
            <a:off x="1451578" y="2078485"/>
            <a:ext cx="9603275" cy="3450613"/>
          </a:xfrm>
        </p:spPr>
        <p:txBody>
          <a:bodyPr>
            <a:normAutofit lnSpcReduction="10000"/>
          </a:bodyPr>
          <a:lstStyle/>
          <a:p>
            <a:r>
              <a:rPr lang="en-US" sz="2800" dirty="0"/>
              <a:t>Use Cayuse Human Ethics to determine whether research activities would be considered HSR. </a:t>
            </a:r>
          </a:p>
          <a:p>
            <a:pPr lvl="1"/>
            <a:r>
              <a:rPr lang="en-US" sz="2600" dirty="0"/>
              <a:t>To do so, create an </a:t>
            </a:r>
            <a:r>
              <a:rPr lang="en-US" sz="2600" dirty="0">
                <a:hlinkClick r:id="rId2"/>
              </a:rPr>
              <a:t>Initial Submission</a:t>
            </a:r>
            <a:r>
              <a:rPr lang="en-US" sz="2600" dirty="0"/>
              <a:t> in Cayuse Human Ethics. </a:t>
            </a:r>
          </a:p>
          <a:p>
            <a:pPr lvl="1"/>
            <a:r>
              <a:rPr lang="en-US" sz="2600" dirty="0"/>
              <a:t>In the Getting Started section, select “I need to know if my activity is considered Human Subjects Research.”</a:t>
            </a:r>
          </a:p>
          <a:p>
            <a:pPr lvl="1"/>
            <a:r>
              <a:rPr lang="en-US" sz="2600" dirty="0"/>
              <a:t>Complete and submit the Initial Submission if a letter confirming an HSR determination is needed.</a:t>
            </a:r>
          </a:p>
          <a:p>
            <a:endParaRPr lang="en-US" sz="2800" dirty="0"/>
          </a:p>
          <a:p>
            <a:endParaRPr lang="en-US" dirty="0"/>
          </a:p>
        </p:txBody>
      </p:sp>
    </p:spTree>
    <p:extLst>
      <p:ext uri="{BB962C8B-B14F-4D97-AF65-F5344CB8AC3E}">
        <p14:creationId xmlns:p14="http://schemas.microsoft.com/office/powerpoint/2010/main" val="112510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Types of HSR at UCSC</a:t>
            </a:r>
          </a:p>
        </p:txBody>
      </p:sp>
      <p:sp>
        <p:nvSpPr>
          <p:cNvPr id="3" name="Content Placeholder 2"/>
          <p:cNvSpPr>
            <a:spLocks noGrp="1"/>
          </p:cNvSpPr>
          <p:nvPr>
            <p:ph idx="1"/>
          </p:nvPr>
        </p:nvSpPr>
        <p:spPr>
          <a:xfrm>
            <a:off x="1451578" y="2019300"/>
            <a:ext cx="9603275" cy="3823563"/>
          </a:xfrm>
        </p:spPr>
        <p:txBody>
          <a:bodyPr>
            <a:normAutofit fontScale="85000" lnSpcReduction="10000"/>
          </a:bodyPr>
          <a:lstStyle/>
          <a:p>
            <a:r>
              <a:rPr lang="en-US" sz="2800" dirty="0"/>
              <a:t>Interviews and focus groups</a:t>
            </a:r>
          </a:p>
          <a:p>
            <a:r>
              <a:rPr lang="en-US" sz="2800" dirty="0"/>
              <a:t>Questionnaires (surveys)</a:t>
            </a:r>
          </a:p>
          <a:p>
            <a:r>
              <a:rPr lang="en-US" sz="2800" dirty="0"/>
              <a:t>Classroom activity evaluations and study of educational activities</a:t>
            </a:r>
          </a:p>
          <a:p>
            <a:r>
              <a:rPr lang="en-US" sz="2800" dirty="0"/>
              <a:t>Behavioral tasks (e.g., computer games, drawings, psychology lab experiments, etc.)</a:t>
            </a:r>
          </a:p>
          <a:p>
            <a:r>
              <a:rPr lang="en-US" sz="2800" dirty="0"/>
              <a:t>Secondary data analysis (previously collected genomic, survey data, etc.)</a:t>
            </a:r>
          </a:p>
          <a:p>
            <a:r>
              <a:rPr lang="en-US" sz="2800" dirty="0"/>
              <a:t>Participatory action research</a:t>
            </a:r>
          </a:p>
        </p:txBody>
      </p:sp>
    </p:spTree>
    <p:extLst>
      <p:ext uri="{BB962C8B-B14F-4D97-AF65-F5344CB8AC3E}">
        <p14:creationId xmlns:p14="http://schemas.microsoft.com/office/powerpoint/2010/main" val="204774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Activities that may not be HSR</a:t>
            </a:r>
          </a:p>
        </p:txBody>
      </p:sp>
      <p:sp>
        <p:nvSpPr>
          <p:cNvPr id="3" name="Content Placeholder 2"/>
          <p:cNvSpPr>
            <a:spLocks noGrp="1"/>
          </p:cNvSpPr>
          <p:nvPr>
            <p:ph idx="1"/>
          </p:nvPr>
        </p:nvSpPr>
        <p:spPr>
          <a:xfrm>
            <a:off x="1451578" y="2044700"/>
            <a:ext cx="9603275" cy="3753339"/>
          </a:xfrm>
        </p:spPr>
        <p:txBody>
          <a:bodyPr>
            <a:normAutofit/>
          </a:bodyPr>
          <a:lstStyle/>
          <a:p>
            <a:r>
              <a:rPr lang="en-US" sz="2400" dirty="0"/>
              <a:t>Class projects (interviews done for class grade-not intending to also use data in a thesis/dissertation)</a:t>
            </a:r>
          </a:p>
          <a:p>
            <a:r>
              <a:rPr lang="en-US" sz="2400" dirty="0"/>
              <a:t>Oral histories and journalism interviews that focus directly on the specific individuals about whom the information is collected</a:t>
            </a:r>
          </a:p>
          <a:p>
            <a:r>
              <a:rPr lang="en-US" sz="2400" dirty="0"/>
              <a:t>Secondary research using data received with no identifiers</a:t>
            </a:r>
          </a:p>
        </p:txBody>
      </p:sp>
    </p:spTree>
    <p:extLst>
      <p:ext uri="{BB962C8B-B14F-4D97-AF65-F5344CB8AC3E}">
        <p14:creationId xmlns:p14="http://schemas.microsoft.com/office/powerpoint/2010/main" val="142129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65411"/>
            <a:ext cx="9603275" cy="559089"/>
          </a:xfrm>
        </p:spPr>
        <p:txBody>
          <a:bodyPr>
            <a:normAutofit/>
          </a:bodyPr>
          <a:lstStyle/>
          <a:p>
            <a:r>
              <a:rPr lang="en-US" dirty="0"/>
              <a:t>2. Complete required HSR training</a:t>
            </a:r>
          </a:p>
        </p:txBody>
      </p:sp>
      <p:sp>
        <p:nvSpPr>
          <p:cNvPr id="3" name="Content Placeholder 2"/>
          <p:cNvSpPr>
            <a:spLocks noGrp="1"/>
          </p:cNvSpPr>
          <p:nvPr>
            <p:ph idx="1"/>
          </p:nvPr>
        </p:nvSpPr>
        <p:spPr/>
        <p:txBody>
          <a:bodyPr>
            <a:normAutofit fontScale="92500" lnSpcReduction="20000"/>
          </a:bodyPr>
          <a:lstStyle/>
          <a:p>
            <a:r>
              <a:rPr lang="en-US" dirty="0">
                <a:hlinkClick r:id="rId2"/>
              </a:rPr>
              <a:t>CITI Program HSR training</a:t>
            </a:r>
            <a:r>
              <a:rPr lang="en-US" dirty="0"/>
              <a:t> is required for all UCSC investigators (faculty, staff, and students) who will be engaged in research activities involving human subjects. </a:t>
            </a:r>
          </a:p>
          <a:p>
            <a:r>
              <a:rPr lang="en-US" dirty="0"/>
              <a:t>It is also required for all UCSC investigators who are engaged in collaborative HSR activities for which UCSC has entered into a reliance agreement.</a:t>
            </a:r>
          </a:p>
          <a:p>
            <a:r>
              <a:rPr lang="en-US" dirty="0"/>
              <a:t>All non-UCSC study team members engaged in HSR activities reviewed by the UCSC IRB/ORCA must either complete appropriate UCSC required training, or complete their own institution’s training requirements.</a:t>
            </a:r>
            <a:endParaRPr lang="en-US" sz="2400" dirty="0"/>
          </a:p>
          <a:p>
            <a:r>
              <a:rPr lang="en-US" dirty="0"/>
              <a:t>Modified HSR training is required for all faculty advisors who are not engaged in HSR activities but supervise students that are engaged in HSR activities on behalf of UCSC.</a:t>
            </a:r>
            <a:br>
              <a:rPr lang="en-US" sz="2400" dirty="0"/>
            </a:br>
            <a:endParaRPr lang="en-US" sz="2400" dirty="0"/>
          </a:p>
        </p:txBody>
      </p:sp>
    </p:spTree>
    <p:extLst>
      <p:ext uri="{BB962C8B-B14F-4D97-AF65-F5344CB8AC3E}">
        <p14:creationId xmlns:p14="http://schemas.microsoft.com/office/powerpoint/2010/main" val="390981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Determine who the Principal investigator/faculty sponsor is</a:t>
            </a:r>
          </a:p>
        </p:txBody>
      </p:sp>
      <p:sp>
        <p:nvSpPr>
          <p:cNvPr id="3" name="Content Placeholder 2"/>
          <p:cNvSpPr>
            <a:spLocks noGrp="1"/>
          </p:cNvSpPr>
          <p:nvPr>
            <p:ph idx="1"/>
          </p:nvPr>
        </p:nvSpPr>
        <p:spPr/>
        <p:txBody>
          <a:bodyPr>
            <a:noAutofit/>
          </a:bodyPr>
          <a:lstStyle/>
          <a:p>
            <a:r>
              <a:rPr lang="en-US" dirty="0"/>
              <a:t>The Principal Investigator (PI) / Faculty Sponsor is the individual who has primary responsibility for a HSR research study and who will oversee the protection of human subjects and compliance with applicable policies and regulations. </a:t>
            </a:r>
          </a:p>
          <a:p>
            <a:r>
              <a:rPr lang="en-US" dirty="0"/>
              <a:t> The PI must be eligible to serve in the role based on the </a:t>
            </a:r>
            <a:r>
              <a:rPr lang="en-US" dirty="0">
                <a:hlinkClick r:id="rId2" tooltip="ETP Determination Chart by Appointment Type"/>
              </a:rPr>
              <a:t>ETP Determination Chart by Appointment Type matrix</a:t>
            </a:r>
            <a:r>
              <a:rPr lang="en-US" b="1" dirty="0"/>
              <a:t>.</a:t>
            </a:r>
            <a:r>
              <a:rPr lang="en-US" dirty="0"/>
              <a:t> </a:t>
            </a:r>
          </a:p>
          <a:p>
            <a:r>
              <a:rPr lang="en-US" dirty="0"/>
              <a:t>If the desired PI is not eligible by appointment type, they may be eligible (based on the </a:t>
            </a:r>
            <a:r>
              <a:rPr lang="en-US" dirty="0">
                <a:hlinkClick r:id="rId3"/>
              </a:rPr>
              <a:t>PI ETP Policy</a:t>
            </a:r>
            <a:r>
              <a:rPr lang="en-US" dirty="0"/>
              <a:t>) to request an an exception to the policy using the </a:t>
            </a:r>
            <a:r>
              <a:rPr lang="en-US" dirty="0">
                <a:hlinkClick r:id="rId4"/>
              </a:rPr>
              <a:t>ETP Form</a:t>
            </a:r>
            <a:r>
              <a:rPr lang="en-US" dirty="0"/>
              <a:t>.</a:t>
            </a:r>
            <a:endParaRPr lang="en-US" b="1" u="sng" dirty="0"/>
          </a:p>
        </p:txBody>
      </p:sp>
    </p:spTree>
    <p:extLst>
      <p:ext uri="{BB962C8B-B14F-4D97-AF65-F5344CB8AC3E}">
        <p14:creationId xmlns:p14="http://schemas.microsoft.com/office/powerpoint/2010/main" val="133261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 Keep the </a:t>
            </a:r>
            <a:r>
              <a:rPr lang="en-US" dirty="0">
                <a:hlinkClick r:id="rId2"/>
              </a:rPr>
              <a:t>Belmont report’S</a:t>
            </a:r>
            <a:r>
              <a:rPr lang="en-US" dirty="0"/>
              <a:t> 3 ETHICAL PRINCIPLES IN mind when PLANNING HSR ACTIVITIES</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altLang="en-US" b="1" dirty="0"/>
              <a:t>Respect for persons</a:t>
            </a:r>
          </a:p>
          <a:p>
            <a:pPr lvl="1"/>
            <a:r>
              <a:rPr lang="en-US" altLang="en-US" sz="2000" dirty="0"/>
              <a:t>Autonomy</a:t>
            </a:r>
          </a:p>
          <a:p>
            <a:pPr lvl="1"/>
            <a:r>
              <a:rPr lang="en-US" altLang="en-US" sz="2000" dirty="0"/>
              <a:t>Informed Consent</a:t>
            </a:r>
          </a:p>
          <a:p>
            <a:pPr marL="457200" indent="-457200">
              <a:buFont typeface="+mj-lt"/>
              <a:buAutoNum type="arabicPeriod"/>
            </a:pPr>
            <a:r>
              <a:rPr lang="en-US" altLang="en-US" b="1" dirty="0"/>
              <a:t>Beneficence</a:t>
            </a:r>
            <a:r>
              <a:rPr lang="en-US" altLang="en-US" dirty="0"/>
              <a:t> </a:t>
            </a:r>
          </a:p>
          <a:p>
            <a:pPr lvl="1"/>
            <a:r>
              <a:rPr lang="en-US" altLang="en-US" sz="2000" dirty="0"/>
              <a:t>Minimizing risks</a:t>
            </a:r>
          </a:p>
          <a:p>
            <a:pPr lvl="1"/>
            <a:r>
              <a:rPr lang="en-US" altLang="en-US" sz="2000" dirty="0"/>
              <a:t>Favorable risk to (societal) benefit ratio</a:t>
            </a:r>
          </a:p>
          <a:p>
            <a:pPr marL="457200" indent="-457200">
              <a:buFont typeface="+mj-lt"/>
              <a:buAutoNum type="arabicPeriod"/>
            </a:pPr>
            <a:r>
              <a:rPr lang="en-US" altLang="en-US" b="1" dirty="0"/>
              <a:t>Justice</a:t>
            </a:r>
          </a:p>
          <a:p>
            <a:pPr lvl="1"/>
            <a:r>
              <a:rPr lang="en-US" altLang="en-US" sz="2000" dirty="0"/>
              <a:t>Equitable selection of subjects</a:t>
            </a:r>
          </a:p>
          <a:p>
            <a:endParaRPr lang="en-US" dirty="0"/>
          </a:p>
        </p:txBody>
      </p:sp>
    </p:spTree>
    <p:extLst>
      <p:ext uri="{BB962C8B-B14F-4D97-AF65-F5344CB8AC3E}">
        <p14:creationId xmlns:p14="http://schemas.microsoft.com/office/powerpoint/2010/main" val="2439890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Create an initial submission in cayuse</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altLang="en-US" dirty="0"/>
              <a:t>Log in to </a:t>
            </a:r>
            <a:r>
              <a:rPr lang="en-US" altLang="en-US" dirty="0">
                <a:hlinkClick r:id="rId2"/>
              </a:rPr>
              <a:t>Cayuse Human Ethics</a:t>
            </a:r>
            <a:r>
              <a:rPr lang="en-US" altLang="en-US" dirty="0"/>
              <a:t>. </a:t>
            </a:r>
            <a:r>
              <a:rPr lang="en-US" altLang="en-US" sz="2000" dirty="0"/>
              <a:t>If unable to log in, </a:t>
            </a:r>
            <a:r>
              <a:rPr lang="en-US" dirty="0"/>
              <a:t>request an account using the </a:t>
            </a:r>
            <a:r>
              <a:rPr lang="en-US" u="sng" dirty="0">
                <a:hlinkClick r:id="rId3"/>
              </a:rPr>
              <a:t>Cayuse Account Request Form</a:t>
            </a:r>
            <a:r>
              <a:rPr lang="en-US" dirty="0"/>
              <a:t>.</a:t>
            </a:r>
          </a:p>
          <a:p>
            <a:pPr marL="457200" indent="-457200">
              <a:buFont typeface="+mj-lt"/>
              <a:buAutoNum type="arabicPeriod"/>
            </a:pPr>
            <a:r>
              <a:rPr lang="en-US" dirty="0"/>
              <a:t>Select the “+ New Study” button.</a:t>
            </a:r>
          </a:p>
          <a:p>
            <a:pPr marL="457200" indent="-457200">
              <a:buFont typeface="+mj-lt"/>
              <a:buAutoNum type="arabicPeriod"/>
            </a:pPr>
            <a:r>
              <a:rPr lang="en-US" dirty="0"/>
              <a:t>Enter the study title and select the check mark button.</a:t>
            </a:r>
          </a:p>
          <a:p>
            <a:pPr marL="457200" indent="-457200">
              <a:buFont typeface="+mj-lt"/>
              <a:buAutoNum type="arabicPeriod"/>
            </a:pPr>
            <a:r>
              <a:rPr lang="en-US" dirty="0"/>
              <a:t>Select the “+ New Submission” button.</a:t>
            </a:r>
          </a:p>
          <a:p>
            <a:pPr marL="457200" indent="-457200">
              <a:buFont typeface="+mj-lt"/>
              <a:buAutoNum type="arabicPeriod"/>
            </a:pPr>
            <a:r>
              <a:rPr lang="en-US" dirty="0"/>
              <a:t>Select the type “Initial.”</a:t>
            </a:r>
          </a:p>
          <a:p>
            <a:pPr marL="457200" indent="-457200">
              <a:buFont typeface="+mj-lt"/>
              <a:buAutoNum type="arabicPeriod"/>
            </a:pPr>
            <a:r>
              <a:rPr lang="en-US" dirty="0"/>
              <a:t>Select the “Complete Submission” link and follow the instructions to fill out the submission.</a:t>
            </a:r>
          </a:p>
          <a:p>
            <a:endParaRPr lang="en-US" dirty="0"/>
          </a:p>
        </p:txBody>
      </p:sp>
    </p:spTree>
    <p:extLst>
      <p:ext uri="{BB962C8B-B14F-4D97-AF65-F5344CB8AC3E}">
        <p14:creationId xmlns:p14="http://schemas.microsoft.com/office/powerpoint/2010/main" val="1264762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Complete ALL SECTIONS OF the submission</a:t>
            </a:r>
          </a:p>
        </p:txBody>
      </p:sp>
      <p:sp>
        <p:nvSpPr>
          <p:cNvPr id="3" name="Content Placeholder 2"/>
          <p:cNvSpPr>
            <a:spLocks noGrp="1"/>
          </p:cNvSpPr>
          <p:nvPr>
            <p:ph idx="1"/>
          </p:nvPr>
        </p:nvSpPr>
        <p:spPr/>
        <p:txBody>
          <a:bodyPr>
            <a:normAutofit/>
          </a:bodyPr>
          <a:lstStyle/>
          <a:p>
            <a:r>
              <a:rPr lang="en-US" dirty="0"/>
              <a:t>List anyone engaged in human subjects research (recruiting, consenting, conducting procedures, analyzing identifiable data, etc.) and have training completed as required.</a:t>
            </a:r>
          </a:p>
          <a:p>
            <a:r>
              <a:rPr lang="en-US" dirty="0"/>
              <a:t>List any funding source (note any federal grant will be checked so be sure to have procedures in grant congruent with the application procedures).</a:t>
            </a:r>
          </a:p>
          <a:p>
            <a:pPr fontAlgn="base"/>
            <a:r>
              <a:rPr lang="en-US" dirty="0"/>
              <a:t>Use language that could be understood by a layperson.  Avoid jargon, and when unavoidable provide explanations.</a:t>
            </a:r>
          </a:p>
          <a:p>
            <a:pPr fontAlgn="base"/>
            <a:r>
              <a:rPr lang="en-US" dirty="0"/>
              <a:t>Be sure the descriptions of human subjects research activities are consistent with the information provided in any related grant or contract applications.</a:t>
            </a:r>
          </a:p>
          <a:p>
            <a:endParaRPr lang="en-US" dirty="0"/>
          </a:p>
        </p:txBody>
      </p:sp>
    </p:spTree>
    <p:extLst>
      <p:ext uri="{BB962C8B-B14F-4D97-AF65-F5344CB8AC3E}">
        <p14:creationId xmlns:p14="http://schemas.microsoft.com/office/powerpoint/2010/main" val="178470223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1607</TotalTime>
  <Words>1290</Words>
  <Application>Microsoft Macintosh PowerPoint</Application>
  <PresentationFormat>Widescreen</PresentationFormat>
  <Paragraphs>80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Submitting human subjects research</vt:lpstr>
      <vt:lpstr>1. Determine whether PLANNED ACTIVITES ARE CONSIDERED human subjects research (HSR)</vt:lpstr>
      <vt:lpstr>Common Types of HSR at UCSC</vt:lpstr>
      <vt:lpstr>Activities that may not be HSR</vt:lpstr>
      <vt:lpstr>2. Complete required HSR training</vt:lpstr>
      <vt:lpstr>3. Determine who the Principal investigator/faculty sponsor is</vt:lpstr>
      <vt:lpstr>4. Keep the Belmont report’S 3 ETHICAL PRINCIPLES IN mind when PLANNING HSR ACTIVITIES</vt:lpstr>
      <vt:lpstr>5. Create an initial submission in cayuse</vt:lpstr>
      <vt:lpstr>6. Complete ALL SECTIONS OF the submission</vt:lpstr>
      <vt:lpstr>7. Submit WITH ADEQUATE time to OBTAIN approval/exemption before starting</vt:lpstr>
      <vt:lpstr>7. Submit WITH ADEQUATE time - Continued</vt:lpstr>
      <vt:lpstr>8. Know what the irb is looking for</vt:lpstr>
      <vt:lpstr>8. what the irb is looking for - continued</vt:lpstr>
      <vt:lpstr>9. After approval/exemption DETERMINATION</vt:lpstr>
      <vt:lpstr>10. Where to go For more guidance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Submitting human subjects research</dc:title>
  <dc:creator>Microsoft Office User</dc:creator>
  <cp:lastModifiedBy>Jennifer Dier, CIP, CIM, CHRC, CCRP</cp:lastModifiedBy>
  <cp:revision>49</cp:revision>
  <dcterms:created xsi:type="dcterms:W3CDTF">2017-02-23T00:25:51Z</dcterms:created>
  <dcterms:modified xsi:type="dcterms:W3CDTF">2021-04-19T20:44:33Z</dcterms:modified>
</cp:coreProperties>
</file>